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266" r:id="rId4"/>
    <p:sldId id="269" r:id="rId5"/>
    <p:sldId id="268" r:id="rId6"/>
    <p:sldId id="278" r:id="rId7"/>
    <p:sldId id="284" r:id="rId8"/>
    <p:sldId id="279" r:id="rId9"/>
    <p:sldId id="271" r:id="rId10"/>
    <p:sldId id="272" r:id="rId11"/>
    <p:sldId id="273" r:id="rId12"/>
    <p:sldId id="275" r:id="rId13"/>
    <p:sldId id="285" r:id="rId14"/>
    <p:sldId id="258" r:id="rId15"/>
    <p:sldId id="282" r:id="rId16"/>
    <p:sldId id="276" r:id="rId17"/>
    <p:sldId id="261" r:id="rId18"/>
  </p:sldIdLst>
  <p:sldSz cx="12192000" cy="6858000"/>
  <p:notesSz cx="6858000" cy="9144000"/>
  <p:embeddedFontLst>
    <p:embeddedFont>
      <p:font typeface="PT Sans" panose="020B0604020202020204" charset="-52"/>
      <p:regular r:id="rId20"/>
      <p:bold r:id="rId21"/>
      <p:italic r:id="rId22"/>
      <p:boldItalic r:id="rId23"/>
    </p:embeddedFont>
    <p:embeddedFont>
      <p:font typeface="PT Sans Narrow" panose="020B0604020202020204" charset="-5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yatoslav Z" initials="SZ" lastIdx="1" clrIdx="0"/>
  <p:cmAuthor id="2" name="Лидия Ильченко" initials="ЛИ" lastIdx="2" clrIdx="1"/>
  <p:cmAuthor id="3" name="Шувалов Евгений Константинович" initials="ШЕК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A2C"/>
    <a:srgbClr val="FFFFFF"/>
    <a:srgbClr val="EFEFEF"/>
    <a:srgbClr val="323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6" autoAdjust="0"/>
    <p:restoredTop sz="94660"/>
  </p:normalViewPr>
  <p:slideViewPr>
    <p:cSldViewPr snapToGrid="0">
      <p:cViewPr>
        <p:scale>
          <a:sx n="76" d="100"/>
          <a:sy n="76" d="100"/>
        </p:scale>
        <p:origin x="-144" y="18"/>
      </p:cViewPr>
      <p:guideLst>
        <p:guide orient="horz" pos="18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0F522-EAEB-4250-AC3D-EE8ECA424805}" type="datetimeFigureOut">
              <a:rPr lang="ru-RU" smtClean="0"/>
              <a:t>03.08.2021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8C19-88D7-4707-8ED1-591591A0A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3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8C19-88D7-4707-8ED1-591591A0AC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6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www.facebook.com/mysitex/" TargetMode="External"/><Relationship Id="rId3" Type="http://schemas.openxmlformats.org/officeDocument/2006/relationships/hyperlink" Target="http://www.systematica-consulting.ru/" TargetMode="External"/><Relationship Id="rId7" Type="http://schemas.openxmlformats.org/officeDocument/2006/relationships/hyperlink" Target="https://vk.com/mysitex" TargetMode="External"/><Relationship Id="rId12" Type="http://schemas.openxmlformats.org/officeDocument/2006/relationships/image" Target="../media/image12.svg"/><Relationship Id="rId2" Type="http://schemas.openxmlformats.org/officeDocument/2006/relationships/hyperlink" Target="mailto:info@systematica-consulting.ru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10" Type="http://schemas.openxmlformats.org/officeDocument/2006/relationships/hyperlink" Target="https://www.youtube.com/user/mysitex1" TargetMode="External"/><Relationship Id="rId4" Type="http://schemas.openxmlformats.org/officeDocument/2006/relationships/hyperlink" Target="https://www.instagram.com/systematica.consulting/" TargetMode="External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ложка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93FFB-431A-4C8F-AC90-19FFB825E5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787919"/>
            <a:ext cx="5718607" cy="1458336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с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EE8892-EA83-4B05-BDEF-41453469BC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5329381"/>
            <a:ext cx="5718607" cy="665019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ДЛИННЫЙ ПОДЗАГОЛОВОК НА ДВЕ ИЛИ ТРИ СТРОКИ</a:t>
            </a:r>
          </a:p>
        </p:txBody>
      </p:sp>
    </p:spTree>
    <p:extLst>
      <p:ext uri="{BB962C8B-B14F-4D97-AF65-F5344CB8AC3E}">
        <p14:creationId xmlns:p14="http://schemas.microsoft.com/office/powerpoint/2010/main" val="41404529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для вставки картинки с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417E16-5E43-43E1-84C9-2D463A719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177634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442302"/>
            <a:ext cx="5580062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2309567"/>
            <a:ext cx="5580062" cy="4015819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1500"/>
              </a:spcAft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0525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для схе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ода, закрытый, снег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xmlns="" id="{CC3D8A78-9E57-4B42-91BB-A43F03C33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177634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1773858"/>
            <a:ext cx="5580062" cy="47057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6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5CD0721-4D69-4904-BDF9-D23499C1ADFB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016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82EFE30-A13C-4ACF-B653-97644972EA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1102" y="1610150"/>
            <a:ext cx="4674898" cy="672825"/>
          </a:xfrm>
        </p:spPr>
        <p:txBody>
          <a:bodyPr/>
          <a:lstStyle>
            <a:lvl1pPr>
              <a:spcBef>
                <a:spcPts val="0"/>
              </a:spcBef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 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10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B7834CE-B3F3-4C67-9F30-BE9AD0FED66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21102" y="2377649"/>
            <a:ext cx="4674898" cy="1250646"/>
          </a:xfrm>
        </p:spPr>
        <p:txBody>
          <a:bodyPr/>
          <a:lstStyle>
            <a:lvl1pPr marL="0" indent="0">
              <a:spcBef>
                <a:spcPts val="0"/>
              </a:spcBef>
              <a:buSzPct val="130000"/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8CD1755E-2E36-4749-90AC-D6D11F7B280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21102" y="4057786"/>
            <a:ext cx="4674898" cy="672825"/>
          </a:xfrm>
        </p:spPr>
        <p:txBody>
          <a:bodyPr/>
          <a:lstStyle>
            <a:lvl1pPr>
              <a:spcBef>
                <a:spcPts val="0"/>
              </a:spcBef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 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187FACAF-8112-4B7D-A62B-1A2D65C5AA4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421102" y="4825285"/>
            <a:ext cx="4674898" cy="1346200"/>
          </a:xfrm>
        </p:spPr>
        <p:txBody>
          <a:bodyPr/>
          <a:lstStyle>
            <a:lvl1pPr marL="0" indent="0">
              <a:spcBef>
                <a:spcPts val="0"/>
              </a:spcBef>
              <a:buSzPct val="130000"/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A2B2AE4A-D56D-473B-A1AB-C21A3F99A1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99865" y="1610150"/>
            <a:ext cx="4674898" cy="672825"/>
          </a:xfrm>
        </p:spPr>
        <p:txBody>
          <a:bodyPr/>
          <a:lstStyle>
            <a:lvl1pPr>
              <a:spcBef>
                <a:spcPts val="0"/>
              </a:spcBef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 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1035851E-7756-4C95-9358-87037BAF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99865" y="2377649"/>
            <a:ext cx="4676198" cy="1250646"/>
          </a:xfrm>
        </p:spPr>
        <p:txBody>
          <a:bodyPr/>
          <a:lstStyle>
            <a:lvl1pPr marL="0" indent="0">
              <a:spcBef>
                <a:spcPts val="0"/>
              </a:spcBef>
              <a:buSzPct val="130000"/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712CB828-988F-40DA-A660-0E988B7CDA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999865" y="4057786"/>
            <a:ext cx="4674898" cy="672825"/>
          </a:xfrm>
        </p:spPr>
        <p:txBody>
          <a:bodyPr/>
          <a:lstStyle>
            <a:lvl1pPr>
              <a:spcBef>
                <a:spcPts val="0"/>
              </a:spcBef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 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9BEF85C0-E3EE-4FA7-B11C-8A8BB7EA6F9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99865" y="4825285"/>
            <a:ext cx="4676198" cy="1346200"/>
          </a:xfrm>
        </p:spPr>
        <p:txBody>
          <a:bodyPr/>
          <a:lstStyle>
            <a:lvl1pPr marL="0" indent="0">
              <a:spcBef>
                <a:spcPts val="0"/>
              </a:spcBef>
              <a:buSzPct val="130000"/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25529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571A6ED-B95C-4028-9F25-D2B87D925D75}"/>
              </a:ext>
            </a:extLst>
          </p:cNvPr>
          <p:cNvSpPr txBox="1">
            <a:spLocks/>
          </p:cNvSpPr>
          <p:nvPr userDrawn="1"/>
        </p:nvSpPr>
        <p:spPr>
          <a:xfrm>
            <a:off x="526899" y="2698073"/>
            <a:ext cx="7341000" cy="1337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Narrow" panose="020B0506020203020204"/>
                <a:ea typeface="+mj-ea"/>
                <a:cs typeface="+mj-cs"/>
              </a:rPr>
              <a:t>БЛАГОДАРИМ ЗА ВНИМАНИЕ!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xmlns="" id="{485A7DC9-5FB5-4886-8BA6-67734039D6E3}"/>
              </a:ext>
            </a:extLst>
          </p:cNvPr>
          <p:cNvSpPr txBox="1">
            <a:spLocks/>
          </p:cNvSpPr>
          <p:nvPr userDrawn="1"/>
        </p:nvSpPr>
        <p:spPr>
          <a:xfrm>
            <a:off x="510604" y="4376263"/>
            <a:ext cx="10801351" cy="896156"/>
          </a:xfrm>
          <a:prstGeom prst="rect">
            <a:avLst/>
          </a:prstGeom>
        </p:spPr>
        <p:txBody>
          <a:bodyPr numCol="3" spcCol="36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" sz="1100" b="0" i="0" u="none" strike="noStrike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115114,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Москва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kumimoji="0" lang="ru-RU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Летниковская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, д. 4, стр.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Тел.: +7 (495) 797-97-67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197101, Санкт-Петербург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ул. Чапаева, д.15, к. 2, лит. 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Тел.: +7 (812) 317-6084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680000, Хабаровск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ул. Льва Толстого, д.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Тел.: +7 (4212) 912-035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0596C0A-EBDF-4AA8-9005-ADAE86CAE36A}"/>
              </a:ext>
            </a:extLst>
          </p:cNvPr>
          <p:cNvSpPr/>
          <p:nvPr userDrawn="1"/>
        </p:nvSpPr>
        <p:spPr>
          <a:xfrm>
            <a:off x="510603" y="5860709"/>
            <a:ext cx="8185205" cy="347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info@systematica-consulting.ru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</a:rPr>
              <a:t>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www.systematica-consulting.ru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hlinkClick r:id="rId4"/>
            <a:extLst>
              <a:ext uri="{FF2B5EF4-FFF2-40B4-BE49-F238E27FC236}">
                <a16:creationId xmlns:a16="http://schemas.microsoft.com/office/drawing/2014/main" xmlns="" id="{2CB94C65-1AFA-458D-BB23-A909324EF3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57543" y="5890699"/>
            <a:ext cx="288000" cy="288000"/>
          </a:xfrm>
          <a:prstGeom prst="rect">
            <a:avLst/>
          </a:prstGeom>
        </p:spPr>
      </p:pic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xmlns="" id="{3185DE4E-9FD5-48F4-957E-08DE6B737B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72052" y="5890699"/>
            <a:ext cx="288000" cy="288000"/>
          </a:xfrm>
          <a:prstGeom prst="rect">
            <a:avLst/>
          </a:prstGeom>
        </p:spPr>
      </p:pic>
      <p:pic>
        <p:nvPicPr>
          <p:cNvPr id="14" name="Рисунок 13">
            <a:hlinkClick r:id="rId10"/>
            <a:extLst>
              <a:ext uri="{FF2B5EF4-FFF2-40B4-BE49-F238E27FC236}">
                <a16:creationId xmlns:a16="http://schemas.microsoft.com/office/drawing/2014/main" xmlns="" id="{91C9D170-EB54-4D4B-AF50-E2DED4F365C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43034" y="5890699"/>
            <a:ext cx="288000" cy="288000"/>
          </a:xfrm>
          <a:prstGeom prst="rect">
            <a:avLst/>
          </a:prstGeom>
        </p:spPr>
      </p:pic>
      <p:pic>
        <p:nvPicPr>
          <p:cNvPr id="16" name="Рисунок 15">
            <a:hlinkClick r:id="rId13"/>
            <a:extLst>
              <a:ext uri="{FF2B5EF4-FFF2-40B4-BE49-F238E27FC236}">
                <a16:creationId xmlns:a16="http://schemas.microsoft.com/office/drawing/2014/main" xmlns="" id="{0FA3DACD-4FAA-47A8-9C8C-24AD82D4EA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886561" y="589069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слайд с выделенным абзац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82EFE30-A13C-4ACF-B653-97644972EA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442302"/>
            <a:ext cx="11160125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10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B7834CE-B3F3-4C67-9F30-BE9AD0FED66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2309567"/>
            <a:ext cx="11160125" cy="4015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441533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82EFE30-A13C-4ACF-B653-97644972EA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442302"/>
            <a:ext cx="5469227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10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B7834CE-B3F3-4C67-9F30-BE9AD0FED66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2309567"/>
            <a:ext cx="5469227" cy="4015819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07EEB10-600A-40C8-A20E-9BFD09E29CB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14774" y="1442302"/>
            <a:ext cx="5469227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2DC91C18-7C95-43AC-9904-4C7509C0828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14774" y="2309567"/>
            <a:ext cx="5469227" cy="4015819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69959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ы с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чашка, стол, ед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1274BD9-BD26-4BEF-BA3B-21DC9072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442301"/>
            <a:ext cx="869517" cy="460389"/>
          </a:xfrm>
        </p:spPr>
        <p:txBody>
          <a:bodyPr/>
          <a:lstStyle>
            <a:lvl1pPr algn="r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03927" y="1442302"/>
            <a:ext cx="2149312" cy="460389"/>
          </a:xfrm>
        </p:spPr>
        <p:txBody>
          <a:bodyPr anchor="ctr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AD76574B-A844-44C7-9D76-A4457F21913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59866" y="1442301"/>
            <a:ext cx="869517" cy="460389"/>
          </a:xfrm>
        </p:spPr>
        <p:txBody>
          <a:bodyPr/>
          <a:lstStyle>
            <a:lvl1pPr algn="r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AC29EEB7-78E2-4C26-90B5-93E48F02DA6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347855" y="1442302"/>
            <a:ext cx="2149312" cy="460389"/>
          </a:xfrm>
        </p:spPr>
        <p:txBody>
          <a:bodyPr anchor="ctr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F9EE4377-24F3-4F03-8B84-84929C919B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643939" y="1442301"/>
            <a:ext cx="869517" cy="460389"/>
          </a:xfrm>
        </p:spPr>
        <p:txBody>
          <a:bodyPr/>
          <a:lstStyle>
            <a:lvl1pPr algn="r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B085A4B2-0076-4C62-BDF3-512858E47FB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531928" y="1442302"/>
            <a:ext cx="2149312" cy="460389"/>
          </a:xfrm>
        </p:spPr>
        <p:txBody>
          <a:bodyPr anchor="ctr"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E8847B4-32B4-4AEA-8D77-D50E766EC2F4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82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блоков текста с булл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2FB901E-B711-482D-808A-100D83014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9" y="1797591"/>
            <a:ext cx="2042534" cy="4234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r>
              <a:rPr lang="en-US" dirty="0"/>
              <a:t> </a:t>
            </a:r>
            <a:r>
              <a:rPr lang="ru-RU" dirty="0"/>
              <a:t>в несколько строк</a:t>
            </a:r>
          </a:p>
        </p:txBody>
      </p:sp>
      <p:pic>
        <p:nvPicPr>
          <p:cNvPr id="10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B7834CE-B3F3-4C67-9F30-BE9AD0FED66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2309567"/>
            <a:ext cx="2042534" cy="4015819"/>
          </a:xfrm>
        </p:spPr>
        <p:txBody>
          <a:bodyPr/>
          <a:lstStyle>
            <a:lvl1pPr marL="172800" indent="-172800">
              <a:spcBef>
                <a:spcPts val="0"/>
              </a:spcBef>
              <a:spcAft>
                <a:spcPts val="1000"/>
              </a:spcAft>
              <a:buSzPct val="115000"/>
              <a:buFontTx/>
              <a:buBlip>
                <a:blip r:embed="rId4"/>
              </a:buBlip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E69105C1-1376-4D48-B3FD-18F07025704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843503" y="1797591"/>
            <a:ext cx="2042534" cy="4234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r>
              <a:rPr lang="en-US" dirty="0"/>
              <a:t> </a:t>
            </a:r>
            <a:r>
              <a:rPr lang="ru-RU" dirty="0"/>
              <a:t>в несколько строк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913D61C7-27A4-4908-A196-081BE907FE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43503" y="2309567"/>
            <a:ext cx="2042534" cy="4015819"/>
          </a:xfrm>
        </p:spPr>
        <p:txBody>
          <a:bodyPr/>
          <a:lstStyle>
            <a:lvl1pPr indent="-180000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A1B9A8A7-533D-4BE2-B56A-17743C7A5B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34122" y="1797591"/>
            <a:ext cx="2042534" cy="4234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r>
              <a:rPr lang="en-US" dirty="0"/>
              <a:t> </a:t>
            </a:r>
            <a:r>
              <a:rPr lang="ru-RU" dirty="0"/>
              <a:t>в несколько строк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598C1C4C-F884-4414-B2AC-12E99428CA7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34122" y="2309567"/>
            <a:ext cx="2042534" cy="4015819"/>
          </a:xfrm>
        </p:spPr>
        <p:txBody>
          <a:bodyPr/>
          <a:lstStyle>
            <a:lvl1pPr marL="172800" indent="-172800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DF0D1B1E-E5C5-4D00-9A4B-6243DC2561A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83177" y="1797591"/>
            <a:ext cx="2042534" cy="4234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r>
              <a:rPr lang="en-US" dirty="0"/>
              <a:t> </a:t>
            </a:r>
            <a:r>
              <a:rPr lang="ru-RU" dirty="0"/>
              <a:t>в несколько строк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725E05CE-FE91-47B9-B157-0F6261A6832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83177" y="2309567"/>
            <a:ext cx="2042534" cy="4015819"/>
          </a:xfrm>
        </p:spPr>
        <p:txBody>
          <a:bodyPr/>
          <a:lstStyle>
            <a:lvl1pPr marL="172800" indent="-172800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C6B14C66-12DF-4B39-BF8D-D82D2D7A2C5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32232" y="1797591"/>
            <a:ext cx="2042534" cy="4234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="1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r>
              <a:rPr lang="en-US" dirty="0"/>
              <a:t> </a:t>
            </a:r>
            <a:r>
              <a:rPr lang="ru-RU" dirty="0"/>
              <a:t>в несколько строк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0CF10B99-CE7A-4DA5-97DD-193F38E5339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632232" y="2309567"/>
            <a:ext cx="2042534" cy="4015819"/>
          </a:xfrm>
        </p:spPr>
        <p:txBody>
          <a:bodyPr/>
          <a:lstStyle>
            <a:lvl1pPr marL="172800" indent="-172800">
              <a:spcBef>
                <a:spcPts val="0"/>
              </a:spcBef>
              <a:spcAft>
                <a:spcPts val="1000"/>
              </a:spcAft>
              <a:buFontTx/>
              <a:buBlip>
                <a:blip r:embed="rId4"/>
              </a:buBlip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0772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страницы о продук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82EFE30-A13C-4ACF-B653-97644972EA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949332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442301"/>
            <a:ext cx="11160125" cy="867265"/>
          </a:xfrm>
        </p:spPr>
        <p:txBody>
          <a:bodyPr/>
          <a:lstStyle>
            <a:lvl1pPr>
              <a:spcBef>
                <a:spcPts val="0"/>
              </a:spcBef>
              <a:defRPr sz="32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10" name="Picture 2" descr="D:\projects\Систематика\Презентации\logo1.png">
            <a:extLst>
              <a:ext uri="{FF2B5EF4-FFF2-40B4-BE49-F238E27FC236}">
                <a16:creationId xmlns:a16="http://schemas.microsoft.com/office/drawing/2014/main" xmlns="" id="{4B7834CE-B3F3-4C67-9F30-BE9AD0FED665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194" y="373657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408" y="3075709"/>
            <a:ext cx="3363335" cy="2510768"/>
          </a:xfrm>
        </p:spPr>
        <p:txBody>
          <a:bodyPr/>
          <a:lstStyle>
            <a:lvl1pPr marL="252000" indent="-252000">
              <a:spcAft>
                <a:spcPts val="2000"/>
              </a:spcAft>
              <a:buSzPct val="130000"/>
              <a:buFontTx/>
              <a:buBlip>
                <a:blip r:embed="rId4"/>
              </a:buBlip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E2888B0F-5214-4025-96F2-D6F531D93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1535" y="3075709"/>
            <a:ext cx="3363335" cy="2510768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2000"/>
              </a:spcAft>
              <a:buSzPct val="130000"/>
              <a:buFontTx/>
              <a:buBlip>
                <a:blip r:embed="rId4"/>
              </a:buBlip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38CB5186-70FC-412C-BAAA-BB1C1BE396E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34662" y="3075709"/>
            <a:ext cx="3363335" cy="2510768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2000"/>
              </a:spcAft>
              <a:buSzPct val="130000"/>
              <a:buFontTx/>
              <a:buBlip>
                <a:blip r:embed="rId4"/>
              </a:buBlip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87835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для вставки фоновой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177634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5EA194-A8E1-4462-A396-AB4FE18A96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442302"/>
            <a:ext cx="5580062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2309567"/>
            <a:ext cx="5580062" cy="4015819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1500"/>
              </a:spcAft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50340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для вставки фоновой картинк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177634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1598367"/>
            <a:ext cx="5580062" cy="4710069"/>
          </a:xfrm>
        </p:spPr>
        <p:txBody>
          <a:bodyPr/>
          <a:lstStyle>
            <a:lvl1pPr marL="252000" indent="-252000">
              <a:spcBef>
                <a:spcPts val="0"/>
              </a:spcBef>
              <a:spcAft>
                <a:spcPts val="1500"/>
              </a:spcAft>
              <a:buFontTx/>
              <a:buBlip>
                <a:blip r:embed="rId2"/>
              </a:buBlip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56233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результа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C032F-C6A0-4B1C-973E-E6EE4897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7177634" cy="555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5D37F27-7201-4F54-A448-21192FA3AF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1985818"/>
            <a:ext cx="2559771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04EFFC83-FBB0-43BF-97FB-5E207372E5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8" y="1442301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B9A6318D-6575-4A47-89DF-D4556BFE3A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554703" y="1985818"/>
            <a:ext cx="2541298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0665755E-0752-4AD8-97B6-30C000C0079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554702" y="1442301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651EC14A-CD89-44E9-A358-98A3199CF7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5938" y="3583709"/>
            <a:ext cx="2559771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849BBBF-BF18-454C-9684-6749240A2E8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5938" y="3040192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1E938AF-BB5E-496F-9265-BF975CF16D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554703" y="3583709"/>
            <a:ext cx="2541298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8C5C75D-BCA8-4568-A2FF-3CE548E1520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54702" y="3040192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3214DE06-E3AD-4B75-857D-017444CAB13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15938" y="5237018"/>
            <a:ext cx="2559771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751F0EDB-3DFF-4A65-B992-949F9B52477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5938" y="4693501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F32B545D-7F6C-4AF1-9429-6B7B49EC114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554703" y="5237018"/>
            <a:ext cx="2541298" cy="3232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F0D8A7E1-B2F0-449C-B9FC-8E041580DE3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554702" y="4693501"/>
            <a:ext cx="1007685" cy="460389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00+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9237562-99AD-4F74-8B43-1D81C8ABD17E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15938" y="5940410"/>
            <a:ext cx="5580062" cy="669302"/>
          </a:xfrm>
        </p:spPr>
        <p:txBody>
          <a:bodyPr/>
          <a:lstStyle>
            <a:lvl1pPr>
              <a:spcBef>
                <a:spcPts val="0"/>
              </a:spcBef>
              <a:defRPr sz="18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выделенного текста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9553109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25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orient="horz" pos="50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2662B6-7867-49FB-9B6B-4E862A8E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558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52320B-9381-4197-85FE-97A014998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7" y="1825625"/>
            <a:ext cx="1083786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311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60" r:id="rId9"/>
    <p:sldLayoutId id="2147483658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504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wm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w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B9D97D-1160-4DAE-A04A-C363563D5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3FB3B8-A61D-4E65-9879-4A56A8185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269" y="3743454"/>
            <a:ext cx="4277549" cy="1337593"/>
          </a:xfrm>
        </p:spPr>
        <p:txBody>
          <a:bodyPr anchor="t">
            <a:noAutofit/>
          </a:bodyPr>
          <a:lstStyle/>
          <a:p>
            <a:r>
              <a:rPr lang="ru-RU" dirty="0"/>
              <a:t>Информационная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1684154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F0A2C"/>
                </a:solidFill>
              </a:rPr>
              <a:t>Проектирование </a:t>
            </a:r>
            <a:r>
              <a:rPr lang="ru-RU" dirty="0"/>
              <a:t>систем защиты</a:t>
            </a: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122B9EF3-AE0A-4214-8FA8-5ECB723D4BDE}"/>
              </a:ext>
            </a:extLst>
          </p:cNvPr>
          <p:cNvSpPr txBox="1">
            <a:spLocks/>
          </p:cNvSpPr>
          <p:nvPr/>
        </p:nvSpPr>
        <p:spPr>
          <a:xfrm>
            <a:off x="1088969" y="1521276"/>
            <a:ext cx="4821382" cy="4643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3000"/>
              </a:spcAft>
              <a:buNone/>
            </a:pPr>
            <a:r>
              <a:rPr lang="ru-RU" sz="1500" dirty="0"/>
              <a:t>Разработка технического задания на создание системы защиты информации</a:t>
            </a:r>
          </a:p>
          <a:p>
            <a:pPr marL="0" indent="0">
              <a:lnSpc>
                <a:spcPct val="120000"/>
              </a:lnSpc>
              <a:spcAft>
                <a:spcPts val="3000"/>
              </a:spcAft>
              <a:buNone/>
            </a:pPr>
            <a:r>
              <a:rPr lang="ru-RU" sz="1500" dirty="0"/>
              <a:t>Разработка технического проекта на систему защиты информации</a:t>
            </a:r>
          </a:p>
          <a:p>
            <a:pPr marL="0" indent="0">
              <a:lnSpc>
                <a:spcPct val="120000"/>
              </a:lnSpc>
              <a:spcAft>
                <a:spcPts val="3000"/>
              </a:spcAft>
              <a:buNone/>
            </a:pPr>
            <a:r>
              <a:rPr lang="ru-RU" sz="1500" dirty="0"/>
              <a:t>Выбор средств и систем, внедрение которых необходимо и достаточно для нейтрализации угроз безопасности информации объекта информатизации</a:t>
            </a:r>
          </a:p>
          <a:p>
            <a:pPr marL="0" indent="0">
              <a:lnSpc>
                <a:spcPct val="120000"/>
              </a:lnSpc>
              <a:spcAft>
                <a:spcPts val="3000"/>
              </a:spcAft>
              <a:buNone/>
            </a:pPr>
            <a:r>
              <a:rPr lang="ru-RU" sz="1500" dirty="0"/>
              <a:t>Внедрение системы защиты информации</a:t>
            </a:r>
          </a:p>
          <a:p>
            <a:pPr marL="0" indent="0">
              <a:lnSpc>
                <a:spcPct val="120000"/>
              </a:lnSpc>
              <a:spcAft>
                <a:spcPts val="3000"/>
              </a:spcAft>
              <a:buNone/>
            </a:pPr>
            <a:r>
              <a:rPr lang="ru-RU" sz="1500" dirty="0"/>
              <a:t>Проведение предварительных испытаний, опытной эксплуатации, а также приемочных испытаний системы защиты информации</a:t>
            </a:r>
            <a:endParaRPr lang="ru-RU" sz="1500" b="0" dirty="0"/>
          </a:p>
        </p:txBody>
      </p:sp>
      <p:cxnSp>
        <p:nvCxnSpPr>
          <p:cNvPr id="6" name="Прямая соединительная линия 5"/>
          <p:cNvCxnSpPr>
            <a:cxnSpLocks/>
            <a:endCxn id="14" idx="0"/>
          </p:cNvCxnSpPr>
          <p:nvPr/>
        </p:nvCxnSpPr>
        <p:spPr>
          <a:xfrm>
            <a:off x="771474" y="1650285"/>
            <a:ext cx="25129" cy="3873385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" y="1634285"/>
            <a:ext cx="184381" cy="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" y="2559315"/>
            <a:ext cx="184381" cy="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" y="3476120"/>
            <a:ext cx="184381" cy="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" y="4691056"/>
            <a:ext cx="184381" cy="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2" y="5523670"/>
            <a:ext cx="184381" cy="18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3DCD6E46-3ACB-4917-A736-A2B7EA3C7422}"/>
              </a:ext>
            </a:extLst>
          </p:cNvPr>
          <p:cNvGrpSpPr/>
          <p:nvPr/>
        </p:nvGrpSpPr>
        <p:grpSpPr>
          <a:xfrm>
            <a:off x="6524952" y="1521276"/>
            <a:ext cx="5151111" cy="4729942"/>
            <a:chOff x="6524952" y="1521276"/>
            <a:chExt cx="5151111" cy="472994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524952" y="1521276"/>
              <a:ext cx="5151111" cy="472994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75000"/>
                  </a:schemeClr>
                </a:gs>
                <a:gs pos="100000">
                  <a:srgbClr val="FFFFFF">
                    <a:shade val="100000"/>
                    <a:satMod val="115000"/>
                    <a:alpha val="23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ъект 7">
              <a:extLst>
                <a:ext uri="{FF2B5EF4-FFF2-40B4-BE49-F238E27FC236}">
                  <a16:creationId xmlns:a16="http://schemas.microsoft.com/office/drawing/2014/main" xmlns="" id="{44A2FA18-F9D3-4C56-BFF6-529528185E0B}"/>
                </a:ext>
              </a:extLst>
            </p:cNvPr>
            <p:cNvSpPr txBox="1">
              <a:spLocks/>
            </p:cNvSpPr>
            <p:nvPr/>
          </p:nvSpPr>
          <p:spPr>
            <a:xfrm>
              <a:off x="6885010" y="2236160"/>
              <a:ext cx="4502890" cy="36504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52000" indent="-252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FontTx/>
                <a:buBlip>
                  <a:blip r:embed="rId2"/>
                </a:buBlip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идентификации и аутентификации субъектов доступа и объектов доступа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управления доступом субъектов доступа к объектам доступа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ограничения программной среды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защиты машинных носителей информации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регистрации событий безопасности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антивирусной защиту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обнаружение (предотвращение) вторжений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контроль (анализ) защищенности информации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целостность информационной системы и информации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доступность информации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защиту среды виртуализации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защиту технических средств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защиту информационной системы, ее средств, систем связи и передачи данных</a:t>
              </a:r>
            </a:p>
            <a:p>
              <a:pPr>
                <a:lnSpc>
                  <a:spcPct val="100000"/>
                </a:lnSpc>
                <a:spcAft>
                  <a:spcPts val="600"/>
                </a:spcAft>
              </a:pPr>
              <a:endParaRPr lang="ru-RU" sz="1200" dirty="0"/>
            </a:p>
          </p:txBody>
        </p:sp>
        <p:pic>
          <p:nvPicPr>
            <p:cNvPr id="1026" name="Picture 2" descr="D:\projects\Систематика\Презентации\2021\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3000" contrast="-8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775" y="1828452"/>
              <a:ext cx="225234" cy="2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Объект 7">
              <a:extLst>
                <a:ext uri="{FF2B5EF4-FFF2-40B4-BE49-F238E27FC236}">
                  <a16:creationId xmlns:a16="http://schemas.microsoft.com/office/drawing/2014/main" xmlns="" id="{44A2FA18-F9D3-4C56-BFF6-529528185E0B}"/>
                </a:ext>
              </a:extLst>
            </p:cNvPr>
            <p:cNvSpPr txBox="1">
              <a:spLocks/>
            </p:cNvSpPr>
            <p:nvPr/>
          </p:nvSpPr>
          <p:spPr>
            <a:xfrm>
              <a:off x="6976453" y="1788189"/>
              <a:ext cx="4502890" cy="2797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52000" indent="-252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FontTx/>
                <a:buBlip>
                  <a:blip r:embed="rId2"/>
                </a:buBlip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indent="0">
                <a:lnSpc>
                  <a:spcPct val="100000"/>
                </a:lnSpc>
                <a:spcAft>
                  <a:spcPts val="1800"/>
                </a:spcAft>
                <a:buNone/>
              </a:pPr>
              <a:r>
                <a:rPr lang="ru-RU" b="1" dirty="0">
                  <a:solidFill>
                    <a:srgbClr val="CF0A2C"/>
                  </a:solidFill>
                  <a:latin typeface="+mj-lt"/>
                </a:rPr>
                <a:t>ПОДСИСТЕМЫ, КОТОРЫЕ МОГУТ ВХОДИТЬ В СЗИ: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68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/>
          <p:nvPr/>
        </p:nvCxnSpPr>
        <p:spPr>
          <a:xfrm>
            <a:off x="7026148" y="1608720"/>
            <a:ext cx="1021" cy="4042764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23" idx="0"/>
          </p:cNvCxnSpPr>
          <p:nvPr/>
        </p:nvCxnSpPr>
        <p:spPr>
          <a:xfrm>
            <a:off x="896168" y="1650285"/>
            <a:ext cx="1021" cy="4344921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Разработка </a:t>
            </a:r>
            <a:r>
              <a:rPr lang="ru-RU" sz="4200" dirty="0"/>
              <a:t>документации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4FB7456F-71D7-4A28-B353-0B99712F00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14230" y="2363038"/>
            <a:ext cx="5236450" cy="4015819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организационно-распорядительной документации  по защите персональных данных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организационно-распорядительной документации по защите сведений с грифом «для служебного пользования» или составляющих коммерческую тайну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политик информационной безопасности 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Определение порядка доступа к защищаемым информационным активам, разработка распоряжений о правилах хранения бумажных и электронных носителей, содержащих защищаемые информационные активы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плана мероприятий по обеспечению информационной безопасности, форм журналов учета носителей информации, тестирования средств защиты и т.д.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проектов иной организационно-распорядительной документации по защите информации</a:t>
            </a: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4AED8223-D357-47D7-BD03-B14649E06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152" y="1319947"/>
            <a:ext cx="5356962" cy="555336"/>
          </a:xfrm>
        </p:spPr>
        <p:txBody>
          <a:bodyPr/>
          <a:lstStyle/>
          <a:p>
            <a:r>
              <a:rPr lang="ru-RU" sz="2400" dirty="0">
                <a:solidFill>
                  <a:srgbClr val="CF0A2C"/>
                </a:solidFill>
              </a:rPr>
              <a:t>Организационно-распорядительная документация</a:t>
            </a:r>
          </a:p>
        </p:txBody>
      </p:sp>
      <p:sp>
        <p:nvSpPr>
          <p:cNvPr id="11" name="Объект 1">
            <a:extLst>
              <a:ext uri="{FF2B5EF4-FFF2-40B4-BE49-F238E27FC236}">
                <a16:creationId xmlns:a16="http://schemas.microsoft.com/office/drawing/2014/main" xmlns="" id="{8A658DFF-338A-47BC-8E03-64F7EC7D60A8}"/>
              </a:ext>
            </a:extLst>
          </p:cNvPr>
          <p:cNvSpPr txBox="1">
            <a:spLocks/>
          </p:cNvSpPr>
          <p:nvPr/>
        </p:nvSpPr>
        <p:spPr>
          <a:xfrm>
            <a:off x="7379920" y="2369043"/>
            <a:ext cx="4216345" cy="4015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FontTx/>
              <a:buBlip>
                <a:blip r:embed="rId2"/>
              </a:buBlip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технического паспорта объекта информатизации и описание технологического процесса обработки информации на объекте информатизации. Описание чувствительных к внешним воздействиям элементов системы, защищаемых информационных ресурсов, бизнес-процессов и т.д.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инструкций и регламентов по работе со средствами защиты информации, и средствами криптографической защиты информации привилегированного персонала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Разработка инструкций пользователям объекта информатизации</a:t>
            </a:r>
          </a:p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ru-RU" sz="1200" dirty="0"/>
              <a:t>Оказание методической помощи в формировании договоров и соглашений о конфиденциальности, заключаемых с контрагентами</a:t>
            </a:r>
          </a:p>
        </p:txBody>
      </p:sp>
      <p:sp>
        <p:nvSpPr>
          <p:cNvPr id="12" name="Объект 7">
            <a:extLst>
              <a:ext uri="{FF2B5EF4-FFF2-40B4-BE49-F238E27FC236}">
                <a16:creationId xmlns:a16="http://schemas.microsoft.com/office/drawing/2014/main" xmlns="" id="{536F2EEC-D309-48AC-B7A5-A182DE419D92}"/>
              </a:ext>
            </a:extLst>
          </p:cNvPr>
          <p:cNvSpPr txBox="1">
            <a:spLocks/>
          </p:cNvSpPr>
          <p:nvPr/>
        </p:nvSpPr>
        <p:spPr>
          <a:xfrm>
            <a:off x="7636735" y="1319947"/>
            <a:ext cx="5580062" cy="555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rgbClr val="CF0A2C"/>
                </a:solidFill>
              </a:rPr>
              <a:t>Эксплуатационная</a:t>
            </a:r>
            <a:endParaRPr lang="en-US" sz="2400" dirty="0">
              <a:solidFill>
                <a:srgbClr val="CF0A2C"/>
              </a:solidFill>
            </a:endParaRPr>
          </a:p>
          <a:p>
            <a:r>
              <a:rPr lang="ru-RU" sz="2400" dirty="0">
                <a:solidFill>
                  <a:srgbClr val="CF0A2C"/>
                </a:solidFill>
              </a:rPr>
              <a:t>документация</a:t>
            </a:r>
          </a:p>
        </p:txBody>
      </p:sp>
      <p:sp>
        <p:nvSpPr>
          <p:cNvPr id="9" name="Овал 8"/>
          <p:cNvSpPr/>
          <p:nvPr/>
        </p:nvSpPr>
        <p:spPr>
          <a:xfrm>
            <a:off x="437826" y="1233697"/>
            <a:ext cx="933280" cy="933280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projects\Систематика\Презентации\2021\w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8" y="1456804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558091" y="1233697"/>
            <a:ext cx="933280" cy="933280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242339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306347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3903060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4334013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5156973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8" y="5995206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78" y="242339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78" y="3878121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78" y="4917213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78" y="5540668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projects\Систематика\Презентации\logo1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205" y="401938"/>
            <a:ext cx="1729454" cy="4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ojects\Систематика\Презентации\2021\w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37" y="1436666"/>
            <a:ext cx="494091" cy="4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90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 txBox="1">
            <a:spLocks/>
          </p:cNvSpPr>
          <p:nvPr/>
        </p:nvSpPr>
        <p:spPr>
          <a:xfrm>
            <a:off x="515938" y="1327992"/>
            <a:ext cx="9816782" cy="866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Группа компаний «Систематика» оказывает услуги по аттестационным испытаниям системы защиты информации объектов информатизации: автоматизированных систем (АС) и защищаемых помещений (ЗП).</a:t>
            </a:r>
          </a:p>
        </p:txBody>
      </p:sp>
      <p:sp>
        <p:nvSpPr>
          <p:cNvPr id="16" name="Объект 7">
            <a:extLst>
              <a:ext uri="{FF2B5EF4-FFF2-40B4-BE49-F238E27FC236}">
                <a16:creationId xmlns:a16="http://schemas.microsoft.com/office/drawing/2014/main" xmlns="" id="{122B9EF3-AE0A-4214-8FA8-5ECB723D4B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2422" y="2662175"/>
            <a:ext cx="3607149" cy="3630855"/>
          </a:xfrm>
        </p:spPr>
        <p:txBody>
          <a:bodyPr/>
          <a:lstStyle/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Анализ и оценка исходных данных условий эксплуатации объекта информатизации, а также документации по защите информации, проверка их соответствия реальным условиям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Проверка состояния организации работ и выполнения организационно-технических требований по защите информации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Оценка правильности классификации объекта информатизации</a:t>
            </a:r>
          </a:p>
        </p:txBody>
      </p:sp>
      <p:sp>
        <p:nvSpPr>
          <p:cNvPr id="18" name="Объект 7">
            <a:extLst>
              <a:ext uri="{FF2B5EF4-FFF2-40B4-BE49-F238E27FC236}">
                <a16:creationId xmlns:a16="http://schemas.microsoft.com/office/drawing/2014/main" xmlns="" id="{7F0276B5-3CA2-4B8D-A075-AFAC19DCE8C9}"/>
              </a:ext>
            </a:extLst>
          </p:cNvPr>
          <p:cNvSpPr txBox="1">
            <a:spLocks/>
          </p:cNvSpPr>
          <p:nvPr/>
        </p:nvSpPr>
        <p:spPr>
          <a:xfrm>
            <a:off x="6505586" y="2662175"/>
            <a:ext cx="3760631" cy="3031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Оценка правильности моделирования угроз безопасности информации в отношении АС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Экспертно-документальные и инструментальные испытания системы защиты информации объекта информатизации на соответствие требованиям по безопасности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ru-RU" sz="1300" dirty="0"/>
              <a:t>Подготовка отчетной документации</a:t>
            </a:r>
          </a:p>
        </p:txBody>
      </p:sp>
      <p:sp>
        <p:nvSpPr>
          <p:cNvPr id="20" name="Овал 19"/>
          <p:cNvSpPr/>
          <p:nvPr/>
        </p:nvSpPr>
        <p:spPr>
          <a:xfrm>
            <a:off x="583864" y="4219619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83864" y="2698386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83864" y="5433848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816167" y="2688604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816167" y="3660436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816167" y="5012310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6">
            <a:extLst>
              <a:ext uri="{FF2B5EF4-FFF2-40B4-BE49-F238E27FC236}">
                <a16:creationId xmlns:a16="http://schemas.microsoft.com/office/drawing/2014/main" xmlns="" id="{75573326-3C2C-4CDC-B796-A8EB97F10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>
                <a:solidFill>
                  <a:srgbClr val="CF0A2C"/>
                </a:solidFill>
              </a:rPr>
              <a:t>Аттестационные </a:t>
            </a:r>
            <a:r>
              <a:rPr lang="ru-RU" sz="4200" dirty="0"/>
              <a:t>испытания</a:t>
            </a:r>
          </a:p>
        </p:txBody>
      </p:sp>
      <p:pic>
        <p:nvPicPr>
          <p:cNvPr id="4098" name="Picture 2" descr="D:\projects\Систематика\Презентации\2021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38" y="5009786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rojects\Систематика\Презентации\2021\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6" y="2695491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rojects\Систематика\Презентации\2021\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79" y="2678801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D:\projects\Систематика\Презентации\2021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79" y="3652123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rojects\Систематика\Презентации\2021\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4" y="4211306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projects\Систематика\Презентации\2021\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7" y="5426054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8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117CA7F-C121-44BA-9E48-AFD1D967E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143D1007-5F8E-4897-AE1B-D4F033C55C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F6F7D5-32FA-474B-8195-AEF9331C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CE34C04-3196-4175-81E5-FE92F420C662}"/>
              </a:ext>
            </a:extLst>
          </p:cNvPr>
          <p:cNvSpPr txBox="1">
            <a:spLocks/>
          </p:cNvSpPr>
          <p:nvPr/>
        </p:nvSpPr>
        <p:spPr>
          <a:xfrm>
            <a:off x="525269" y="3743454"/>
            <a:ext cx="5187374" cy="2120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 компании</a:t>
            </a:r>
          </a:p>
          <a:p>
            <a:r>
              <a:rPr lang="ru-RU" dirty="0"/>
              <a:t>«Систематика Консалтинг»</a:t>
            </a:r>
          </a:p>
        </p:txBody>
      </p:sp>
    </p:spTree>
    <p:extLst>
      <p:ext uri="{BB962C8B-B14F-4D97-AF65-F5344CB8AC3E}">
        <p14:creationId xmlns:p14="http://schemas.microsoft.com/office/powerpoint/2010/main" val="53797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6EF3FA3-5B48-43BF-94A9-FC83F634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9505140" cy="555336"/>
          </a:xfrm>
        </p:spPr>
        <p:txBody>
          <a:bodyPr/>
          <a:lstStyle/>
          <a:p>
            <a:r>
              <a:rPr lang="ru-RU" sz="4200" dirty="0">
                <a:solidFill>
                  <a:schemeClr val="tx2"/>
                </a:solidFill>
              </a:rPr>
              <a:t>О компании </a:t>
            </a:r>
            <a:r>
              <a:rPr lang="ru-RU" sz="4200" dirty="0"/>
              <a:t>«Систематика Консалтинг»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B181E5-F55B-48D2-836B-173F43908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148" y="1617280"/>
            <a:ext cx="6120914" cy="4706520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DA6B658D-17C9-4486-819C-B0C519F53F17}"/>
              </a:ext>
            </a:extLst>
          </p:cNvPr>
          <p:cNvSpPr txBox="1">
            <a:spLocks/>
          </p:cNvSpPr>
          <p:nvPr/>
        </p:nvSpPr>
        <p:spPr>
          <a:xfrm>
            <a:off x="572564" y="1384973"/>
            <a:ext cx="5012158" cy="4898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6B6C6F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B6C6F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B6C6F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B6C6F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B6C6F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«Систематика Консалтинг» – ведущий поставщик ИТ-решений и услуг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20-летним опытом работы на российском рынке. Входит в состав одного из крупнейших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IT-холдингов России – ГКС (АО «Группа Систематика»).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B6C6F"/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Компания предоставляет комплекс услуг по оптимизации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B6C6F"/>
              </a:solidFill>
              <a:effectLst/>
              <a:uLnTx/>
              <a:uFillTx/>
              <a:latin typeface="PT Sans Narrow" panose="020B0506020203020204" pitchFamily="34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B6C6F"/>
                </a:solidFill>
                <a:effectLst/>
                <a:uLnTx/>
                <a:uFillTx/>
                <a:latin typeface="PT Sans Narrow" panose="020B0506020203020204" pitchFamily="34" charset="-52"/>
                <a:ea typeface="+mn-ea"/>
                <a:cs typeface="+mn-cs"/>
              </a:rPr>
              <a:t>бизнес-процессов и внедрению информационных технологий.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«Систематика Консалтинг» осуществляет разработку, внедрение 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сопровождение сложных информационных и инфраструктурных решений и систем, производит поставку и настройку программного обеспечения, развивает и поддерживает информационные системы заказчиков.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Компания является разработчиком и поставщиком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SiTex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® –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инструментальной цифровой платформы, которая позволяет комплексно решать ключевые задачи управления информацией.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Решения на базе платформы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SiTex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 обеспечивают создание единой информационной среды, помогают организациям и органам власти минимизировать расходы на обслуживание программной части IT-инфраструктуры, помогают поэтапно развивать информационные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T Sans" panose="020B0503020203020204" pitchFamily="34" charset="-52"/>
                <a:ea typeface="+mn-ea"/>
                <a:cs typeface="+mn-cs"/>
              </a:rPr>
              <a:t>системы.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PT Sans" panose="020B0503020203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98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DED35A2-A5AA-4FEB-914E-1928BB04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41" y="507074"/>
            <a:ext cx="3294821" cy="470500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04228" y="1634311"/>
            <a:ext cx="1833297" cy="183329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04228" y="3998870"/>
            <a:ext cx="1833297" cy="183329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B2D894-C5CD-411C-8EA0-40FEE501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Лицензии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11C8B9-1EB7-4FD4-902A-41594E51922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37356" y="1878686"/>
            <a:ext cx="2678701" cy="1496618"/>
          </a:xfrm>
          <a:solidFill>
            <a:srgbClr val="EFEFEF"/>
          </a:solidFill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ru-RU" sz="1200" dirty="0"/>
              <a:t>Лицензия Федеральной службы по техническому и экспортному контролю (ФСТЭК) на деятельность по технической защите конфиденциальной информации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38080AD-D2AA-45B0-819C-C01BC7C29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90" y="1645922"/>
            <a:ext cx="3391535" cy="4705004"/>
          </a:xfrm>
          <a:prstGeom prst="rect">
            <a:avLst/>
          </a:prstGeom>
          <a:effectLst>
            <a:outerShdw blurRad="2032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94066522-797A-4079-9D59-94913A71F4D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584" y="3961021"/>
            <a:ext cx="2843616" cy="1695034"/>
          </a:xfrm>
          <a:solidFill>
            <a:srgbClr val="EFEFEF"/>
          </a:solidFill>
        </p:spPr>
        <p:txBody>
          <a:bodyPr/>
          <a:lstStyle/>
          <a:p>
            <a:pPr marL="0" indent="0">
              <a:lnSpc>
                <a:spcPct val="140000"/>
              </a:lnSpc>
              <a:buNone/>
            </a:pPr>
            <a:r>
              <a:rPr lang="ru-RU" sz="1200" dirty="0"/>
              <a:t>Лицензия Центра по лицензированию, сертификации и защите государственной тайны ФСБ России. Разработка, производство, распространение информационных систем, защищенных с использованием шифровальных средств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C4AD0F-9CF2-4AE6-A6F6-593D1F31B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7" y="4121538"/>
            <a:ext cx="846578" cy="15989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шиферная плит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F571E3D-6178-4B44-9461-1584BB04D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" y="1948623"/>
            <a:ext cx="902821" cy="12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96C232BE-A05E-4544-911E-589DD9B8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68299"/>
            <a:ext cx="9533753" cy="546101"/>
          </a:xfrm>
        </p:spPr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Отраслевые </a:t>
            </a:r>
            <a:r>
              <a:rPr lang="ru-RU" sz="4200" dirty="0"/>
              <a:t>компетенции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D23D7C63-03D9-4E95-898F-CEE5B8A62D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6773" y="3380258"/>
            <a:ext cx="3633499" cy="1054901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Медицинские организации, осуществляющие обработку специальных категорий персональных данных пациентов, а также иные категории </a:t>
            </a:r>
            <a:r>
              <a:rPr lang="ru-RU" dirty="0" err="1"/>
              <a:t>ПДн</a:t>
            </a:r>
            <a:r>
              <a:rPr lang="ru-RU" dirty="0"/>
              <a:t> сотрудников</a:t>
            </a:r>
          </a:p>
        </p:txBody>
      </p:sp>
      <p:sp>
        <p:nvSpPr>
          <p:cNvPr id="4" name="Объект 8">
            <a:extLst>
              <a:ext uri="{FF2B5EF4-FFF2-40B4-BE49-F238E27FC236}">
                <a16:creationId xmlns:a16="http://schemas.microsoft.com/office/drawing/2014/main" xmlns="" id="{AC17A35C-4A6A-4C31-97C0-9786BC1BC956}"/>
              </a:ext>
            </a:extLst>
          </p:cNvPr>
          <p:cNvSpPr txBox="1">
            <a:spLocks/>
          </p:cNvSpPr>
          <p:nvPr/>
        </p:nvSpPr>
        <p:spPr>
          <a:xfrm>
            <a:off x="515938" y="5113657"/>
            <a:ext cx="10938643" cy="114101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2"/>
              </a:buBlip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здравоохранения</a:t>
            </a: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науки</a:t>
            </a: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транспорта</a:t>
            </a: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связи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банковской сфере и иных сферах финансового рынка</a:t>
            </a: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энергетики</a:t>
            </a:r>
            <a:r>
              <a:rPr lang="en-US" dirty="0"/>
              <a:t> </a:t>
            </a:r>
            <a:r>
              <a:rPr lang="ru-RU" dirty="0"/>
              <a:t>и топливно-энергетического комплекса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в области атомной энергии</a:t>
            </a: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оборонной, ракетно-космической промышленности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горнодобывающей, металлургической и химической промышленности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dirty="0"/>
              <a:t>организации, которые обеспечивают взаимодействие систем</a:t>
            </a:r>
            <a:br>
              <a:rPr lang="ru-RU" dirty="0"/>
            </a:br>
            <a:r>
              <a:rPr lang="ru-RU" dirty="0"/>
              <a:t>или сетей, функционирующих в указанных отраслях</a:t>
            </a:r>
          </a:p>
        </p:txBody>
      </p:sp>
      <p:sp>
        <p:nvSpPr>
          <p:cNvPr id="5" name="Объект 8">
            <a:extLst>
              <a:ext uri="{FF2B5EF4-FFF2-40B4-BE49-F238E27FC236}">
                <a16:creationId xmlns:a16="http://schemas.microsoft.com/office/drawing/2014/main" xmlns="" id="{100C5AE7-5C42-4428-B034-ADA480EB6722}"/>
              </a:ext>
            </a:extLst>
          </p:cNvPr>
          <p:cNvSpPr txBox="1">
            <a:spLocks/>
          </p:cNvSpPr>
          <p:nvPr/>
        </p:nvSpPr>
        <p:spPr>
          <a:xfrm>
            <a:off x="4479804" y="3380258"/>
            <a:ext cx="3257070" cy="940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2"/>
              </a:buBlip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Tx/>
              <a:buNone/>
            </a:pPr>
            <a:r>
              <a:rPr lang="ru-RU" dirty="0"/>
              <a:t>Учреждения образования, обрабатывающие персональные данные обучающихся, а также сотрудников</a:t>
            </a:r>
          </a:p>
        </p:txBody>
      </p:sp>
      <p:sp>
        <p:nvSpPr>
          <p:cNvPr id="6" name="Объект 8">
            <a:extLst>
              <a:ext uri="{FF2B5EF4-FFF2-40B4-BE49-F238E27FC236}">
                <a16:creationId xmlns:a16="http://schemas.microsoft.com/office/drawing/2014/main" xmlns="" id="{469BA849-4917-4DCA-9984-856BA730A8D6}"/>
              </a:ext>
            </a:extLst>
          </p:cNvPr>
          <p:cNvSpPr txBox="1">
            <a:spLocks/>
          </p:cNvSpPr>
          <p:nvPr/>
        </p:nvSpPr>
        <p:spPr>
          <a:xfrm>
            <a:off x="8292073" y="3380258"/>
            <a:ext cx="3397165" cy="1054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2"/>
              </a:buBlip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Tx/>
              <a:buNone/>
            </a:pPr>
            <a:r>
              <a:rPr lang="ru-RU" dirty="0"/>
              <a:t>Государственные и муниципальные учреждения, органы исполнительной власти, использующие государственные информационные системы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D8D569EA-C84F-4C5C-A1FE-7C4D6F5AE176}"/>
              </a:ext>
            </a:extLst>
          </p:cNvPr>
          <p:cNvSpPr/>
          <p:nvPr/>
        </p:nvSpPr>
        <p:spPr>
          <a:xfrm>
            <a:off x="706774" y="2352360"/>
            <a:ext cx="900574" cy="900574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xmlns="" id="{F8D3D4F5-2AD3-4BD3-B606-022C13F27C47}"/>
              </a:ext>
            </a:extLst>
          </p:cNvPr>
          <p:cNvSpPr txBox="1">
            <a:spLocks/>
          </p:cNvSpPr>
          <p:nvPr/>
        </p:nvSpPr>
        <p:spPr>
          <a:xfrm>
            <a:off x="515937" y="1262169"/>
            <a:ext cx="10796227" cy="866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Наши услуги востребованы в организациях, работающих с персональными данными граждан, а также имеющих подключение к ГИС:</a:t>
            </a:r>
          </a:p>
        </p:txBody>
      </p:sp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E15A1A37-D3D6-4EF0-9E5E-BC6C34A80EBE}"/>
              </a:ext>
            </a:extLst>
          </p:cNvPr>
          <p:cNvSpPr txBox="1">
            <a:spLocks/>
          </p:cNvSpPr>
          <p:nvPr/>
        </p:nvSpPr>
        <p:spPr>
          <a:xfrm>
            <a:off x="515937" y="4562483"/>
            <a:ext cx="10796227" cy="561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В организациях, осуществляющих свою деятельность в следующих отраслях: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32958DA-B201-444E-9B23-536A79ECE6FE}"/>
              </a:ext>
            </a:extLst>
          </p:cNvPr>
          <p:cNvSpPr/>
          <p:nvPr/>
        </p:nvSpPr>
        <p:spPr>
          <a:xfrm>
            <a:off x="4555220" y="2352360"/>
            <a:ext cx="900574" cy="900574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0A5A43BA-175B-4736-ACBF-F591B2503583}"/>
              </a:ext>
            </a:extLst>
          </p:cNvPr>
          <p:cNvSpPr/>
          <p:nvPr/>
        </p:nvSpPr>
        <p:spPr>
          <a:xfrm>
            <a:off x="8365145" y="2352360"/>
            <a:ext cx="900574" cy="900574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D:\projects\Систематика\Презентации\ico\user\2a.png">
            <a:extLst>
              <a:ext uri="{FF2B5EF4-FFF2-40B4-BE49-F238E27FC236}">
                <a16:creationId xmlns:a16="http://schemas.microsoft.com/office/drawing/2014/main" xmlns="" id="{DAABBA6A-7319-47C1-95D8-60BF51FE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04" y="2561651"/>
            <a:ext cx="447550" cy="4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2E4076-C5B6-41DD-8A59-9D5537679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1" y="2547386"/>
            <a:ext cx="484780" cy="4856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1B34AEB-619C-4BAD-B0C9-A36C204B5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61" y="2561014"/>
            <a:ext cx="556346" cy="5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57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нак, сидит, рисунок,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CA98434-EFBC-41D8-9CC0-E6F1491C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8" y="522373"/>
            <a:ext cx="2627513" cy="7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0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6F39486A-24B4-42DF-BFB4-74B9C564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5657"/>
            <a:ext cx="9135138" cy="16803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chemeClr val="tx2"/>
                </a:solidFill>
              </a:rPr>
              <a:t>Услуги в области </a:t>
            </a:r>
            <a:br>
              <a:rPr lang="ru-RU" sz="4200" dirty="0">
                <a:solidFill>
                  <a:schemeClr val="tx2"/>
                </a:solidFill>
              </a:rPr>
            </a:br>
            <a:r>
              <a:rPr lang="ru-RU" sz="4200" dirty="0"/>
              <a:t>информационной безопасности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0A2BA917-1240-409D-87C3-393A24230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59544"/>
            <a:ext cx="11160125" cy="867265"/>
          </a:xfrm>
        </p:spPr>
        <p:txBody>
          <a:bodyPr/>
          <a:lstStyle/>
          <a:p>
            <a:r>
              <a:rPr lang="ru-RU" sz="2400" dirty="0"/>
              <a:t>Компания «Систематика Консалтинг» предоставляет полный спектр услуг в области информационной безопасности: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EDB87F21-FD13-480E-8607-73AD92ACCC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33964" y="2882743"/>
            <a:ext cx="2569441" cy="350543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/>
              <a:t>Комплексное обеспечение информационной безопасности государственных информационных систем (ГИС) в соответствии с требованиями законодательства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/>
              <a:t>Комплексное обеспечение информационной безопасности автоматизированных (информационных) систем, обрабатывающих информацию ограниченного доступа, в том числе: с пометкой «для служебного пользования», коммерческую тайну, и иные виды тайн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7DC0609B-AB77-4D5B-844F-05C5F4021E9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903562" y="2882742"/>
            <a:ext cx="3242913" cy="350543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Обеспечение защиты персональных данных при их обработке в информационных системах персональных данных, а также при их неавтоматизированной обработке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Проведение аудита информационной безопасности объектов информатизации (ГИС, </a:t>
            </a:r>
            <a:r>
              <a:rPr lang="ru-RU" sz="1200" dirty="0" err="1"/>
              <a:t>ИСПДн</a:t>
            </a:r>
            <a:r>
              <a:rPr lang="ru-RU" sz="1200" dirty="0"/>
              <a:t>, АС, КИИ) на соответствие требованиям законодательства в сфере защиты информации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Моделирование угроз информационной безопасности, формирование предположений  о возможностях, которые могут использоваться при создании способов, подготовке и проведении атак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AB199A19-EE3D-4131-8352-F9785C8C30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232446" y="2882743"/>
            <a:ext cx="2488499" cy="3889600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ru-RU" sz="1200" dirty="0"/>
              <a:t>Проектирование, внедрение систем защиты информации </a:t>
            </a:r>
            <a:br>
              <a:rPr lang="ru-RU" sz="1200" dirty="0"/>
            </a:br>
            <a:r>
              <a:rPr lang="ru-RU" sz="1200" dirty="0"/>
              <a:t>«под ключ»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sz="1200" dirty="0"/>
              <a:t>Разработка организационно-распорядительной и эксплуатационной документации на систему защиты информации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sz="1200" dirty="0"/>
              <a:t>Подготовка системы к аттестационным испытаниям и проведение оценки эффективности принятых мер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sz="1200" dirty="0"/>
              <a:t>Сопровождение систем защиты информации</a:t>
            </a:r>
          </a:p>
        </p:txBody>
      </p:sp>
      <p:sp>
        <p:nvSpPr>
          <p:cNvPr id="8" name="Овал 7"/>
          <p:cNvSpPr/>
          <p:nvPr/>
        </p:nvSpPr>
        <p:spPr>
          <a:xfrm>
            <a:off x="8559368" y="2876888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203510" y="5408762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203510" y="4044548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203510" y="2872778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37339" y="2881091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37339" y="4296067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projects\Систематика\Презентации\202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2" y="2869084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ects\Систематика\Презентации\2021\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1" y="4289223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ojects\Систематика\Презентации\2021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08" y="2872778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projects\Систематика\Презентации\2021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04" y="4039117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projects\Систематика\Презентации\2021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38" y="5394961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projects\Систематика\Презентации\2021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85" y="2872611"/>
            <a:ext cx="560471" cy="5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C1C52F2-44D1-4E44-A650-0B996E22038E}"/>
              </a:ext>
            </a:extLst>
          </p:cNvPr>
          <p:cNvGrpSpPr/>
          <p:nvPr/>
        </p:nvGrpSpPr>
        <p:grpSpPr>
          <a:xfrm>
            <a:off x="8556627" y="3825659"/>
            <a:ext cx="560471" cy="560471"/>
            <a:chOff x="8556627" y="3819117"/>
            <a:chExt cx="560471" cy="560471"/>
          </a:xfrm>
        </p:grpSpPr>
        <p:sp>
          <p:nvSpPr>
            <p:cNvPr id="15" name="Овал 14"/>
            <p:cNvSpPr/>
            <p:nvPr/>
          </p:nvSpPr>
          <p:spPr>
            <a:xfrm>
              <a:off x="8559368" y="3831419"/>
              <a:ext cx="536457" cy="536457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8" name="Picture 10" descr="D:\projects\Систематика\Презентации\2021\7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6627" y="3819117"/>
              <a:ext cx="560471" cy="560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81B8D56-FF4E-4460-AEB4-60FA6DD906B8}"/>
              </a:ext>
            </a:extLst>
          </p:cNvPr>
          <p:cNvGrpSpPr/>
          <p:nvPr/>
        </p:nvGrpSpPr>
        <p:grpSpPr>
          <a:xfrm>
            <a:off x="8556251" y="4849694"/>
            <a:ext cx="560471" cy="564336"/>
            <a:chOff x="8556251" y="4962846"/>
            <a:chExt cx="560471" cy="564336"/>
          </a:xfrm>
        </p:grpSpPr>
        <p:sp>
          <p:nvSpPr>
            <p:cNvPr id="17" name="Овал 16"/>
            <p:cNvSpPr/>
            <p:nvPr/>
          </p:nvSpPr>
          <p:spPr>
            <a:xfrm>
              <a:off x="8559368" y="4962846"/>
              <a:ext cx="536457" cy="536457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50800" dist="38100" dir="5400000" algn="t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60" name="Picture 12" descr="D:\projects\Систематика\Презентации\2021\8c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6251" y="4966711"/>
              <a:ext cx="560471" cy="560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2807BBB8-9B1A-472E-9720-4B23E1C829CE}"/>
              </a:ext>
            </a:extLst>
          </p:cNvPr>
          <p:cNvSpPr/>
          <p:nvPr/>
        </p:nvSpPr>
        <p:spPr>
          <a:xfrm>
            <a:off x="8559368" y="5924349"/>
            <a:ext cx="536457" cy="536457"/>
          </a:xfrm>
          <a:prstGeom prst="ellipse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F7A800-5F41-414E-B80C-0D9F928596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608" y="6041468"/>
            <a:ext cx="322035" cy="3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7766928" cy="555336"/>
          </a:xfrm>
        </p:spPr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Информационная</a:t>
            </a:r>
            <a:r>
              <a:rPr lang="ru-RU" sz="4200" dirty="0"/>
              <a:t> безопасность ГИС</a:t>
            </a:r>
            <a:endParaRPr lang="ru-RU" sz="4200" dirty="0">
              <a:solidFill>
                <a:srgbClr val="CF0A2C"/>
              </a:solidFill>
            </a:endParaRPr>
          </a:p>
        </p:txBody>
      </p:sp>
      <p:sp>
        <p:nvSpPr>
          <p:cNvPr id="20" name="Объект 7">
            <a:extLst>
              <a:ext uri="{FF2B5EF4-FFF2-40B4-BE49-F238E27FC236}">
                <a16:creationId xmlns:a16="http://schemas.microsoft.com/office/drawing/2014/main" xmlns="" id="{539E72AD-34CB-4744-9342-1E06FED95C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8" y="1102555"/>
            <a:ext cx="7165408" cy="5576525"/>
          </a:xfrm>
        </p:spPr>
        <p:txBody>
          <a:bodyPr/>
          <a:lstStyle/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Определение класса защищенности ГИС</a:t>
            </a: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-RU" sz="1200" dirty="0"/>
              <a:t>Обследование ГИС и ее классификация в соответствии с требованиями законодательства </a:t>
            </a:r>
            <a:br>
              <a:rPr lang="ru-RU" sz="1200" dirty="0"/>
            </a:br>
            <a:r>
              <a:rPr lang="ru-RU" sz="1200" dirty="0"/>
              <a:t>(определение класса защищенности) 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Разработка модели угроз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Разработка модели угроз безопасности информации</a:t>
            </a:r>
          </a:p>
          <a:p>
            <a:pPr>
              <a:lnSpc>
                <a:spcPct val="95000"/>
              </a:lnSpc>
              <a:spcAft>
                <a:spcPts val="100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Разработка модели нарушителя безопасности информации 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Определение набора мер по защите информации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Определение базового набора мер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Определение адаптированного базового набора мер</a:t>
            </a:r>
          </a:p>
          <a:p>
            <a:pPr>
              <a:lnSpc>
                <a:spcPct val="95000"/>
              </a:lnSpc>
              <a:spcAft>
                <a:spcPts val="100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Определение уточненного адаптированного набора мер по защите информации </a:t>
            </a:r>
            <a:br>
              <a:rPr lang="ru-RU" sz="1200" dirty="0"/>
            </a:br>
            <a:r>
              <a:rPr lang="ru-RU" sz="1200" dirty="0"/>
              <a:t>для нейтрализации актуальных угроз нарушения безопасности 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Создание систем защиты информации (СЗИ)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Разработка технического задания на создание системы защиты информации (СЗИ)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Проектирование системы защиты информации </a:t>
            </a:r>
          </a:p>
          <a:p>
            <a:pPr>
              <a:lnSpc>
                <a:spcPct val="95000"/>
              </a:lnSpc>
              <a:spcAft>
                <a:spcPts val="100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Поставка, внедрение и сопровождение программных и </a:t>
            </a:r>
            <a:br>
              <a:rPr lang="ru-RU" sz="1200" dirty="0"/>
            </a:br>
            <a:r>
              <a:rPr lang="ru-RU" sz="1200" dirty="0"/>
              <a:t>программно-аппаратных средств и систем защиты информации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Разработка документации</a:t>
            </a: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-RU" sz="1200" dirty="0"/>
              <a:t>Разработка организационно-распорядительной и эксплуатационной документации </a:t>
            </a:r>
            <a:br>
              <a:rPr lang="ru-RU" sz="1200" dirty="0"/>
            </a:br>
            <a:r>
              <a:rPr lang="ru-RU" sz="1200" dirty="0"/>
              <a:t>по защите информации объекта информатизации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Аттестация объектов информатизации</a:t>
            </a: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-RU" sz="1200" dirty="0"/>
              <a:t>Сопровождение проведения аттестационных испытаний ГИС на соответствие </a:t>
            </a:r>
            <a:br>
              <a:rPr lang="ru-RU" sz="1200" dirty="0"/>
            </a:br>
            <a:r>
              <a:rPr lang="ru-RU" sz="1200" dirty="0"/>
              <a:t>выполнения требований о защите информации</a:t>
            </a:r>
          </a:p>
          <a:p>
            <a:pPr marL="0" indent="0">
              <a:lnSpc>
                <a:spcPct val="95000"/>
              </a:lnSpc>
              <a:spcAft>
                <a:spcPts val="100"/>
              </a:spcAft>
              <a:buNone/>
            </a:pPr>
            <a:r>
              <a:rPr lang="ru-RU" sz="1200" b="1" dirty="0">
                <a:solidFill>
                  <a:srgbClr val="CF0A2C"/>
                </a:solidFill>
              </a:rPr>
              <a:t>Обеспечение защиты информации 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Обеспечение защиты информации в ходе эксплуатации  ГИС</a:t>
            </a:r>
          </a:p>
          <a:p>
            <a:pPr>
              <a:lnSpc>
                <a:spcPct val="95000"/>
              </a:lnSpc>
              <a:spcAft>
                <a:spcPts val="0"/>
              </a:spcAft>
              <a:buClr>
                <a:srgbClr val="CF0A2C"/>
              </a:buClr>
              <a:buFont typeface="Arial" panose="020B0604020202020204" pitchFamily="34" charset="0"/>
              <a:buChar char="•"/>
            </a:pPr>
            <a:r>
              <a:rPr lang="ru-RU" sz="1200" dirty="0"/>
              <a:t>Обеспечение защиты информации при выводе ГИС из эксплуатации </a:t>
            </a:r>
            <a:br>
              <a:rPr lang="ru-RU" sz="1200" dirty="0"/>
            </a:br>
            <a:r>
              <a:rPr lang="ru-RU" sz="1200" dirty="0"/>
              <a:t>или после принятия решения об окончании обработки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1713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7177634" cy="115865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rgbClr val="CF0A2C"/>
                </a:solidFill>
              </a:rPr>
              <a:t>Защита информации </a:t>
            </a:r>
            <a:r>
              <a:rPr lang="ru-RU" sz="4200" dirty="0"/>
              <a:t>ограниченного доступа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122B9EF3-AE0A-4214-8FA8-5ECB723D4B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5840" y="1823299"/>
            <a:ext cx="5536276" cy="4477625"/>
          </a:xfrm>
        </p:spPr>
        <p:txBody>
          <a:bodyPr/>
          <a:lstStyle/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300" dirty="0"/>
              <a:t>Инвентаризация информационных ресурсов и выработка критериев отнесения информации к сведениям ограниченного доступа (в т.ч. с пометкой «для служебного пользования»,  составляющей коммерческую тайну, содержащей сведения, составляющие персональные данные)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300" dirty="0"/>
              <a:t>Составление перечня сведений, являющихся информацией ограниченного доступа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300" dirty="0"/>
              <a:t>Разработка и актуализация при необходимости организационно-распорядительной документации, регламентирующей вопросы защиты информации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300" dirty="0"/>
              <a:t>Внедрение технических и программных средств защиты информации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300" dirty="0"/>
              <a:t>Обучение сотрудников правилам защиты информации</a:t>
            </a:r>
          </a:p>
        </p:txBody>
      </p:sp>
      <p:cxnSp>
        <p:nvCxnSpPr>
          <p:cNvPr id="9" name="Прямая соединительная линия 8"/>
          <p:cNvCxnSpPr>
            <a:stCxn id="10" idx="0"/>
            <a:endCxn id="14" idx="0"/>
          </p:cNvCxnSpPr>
          <p:nvPr/>
        </p:nvCxnSpPr>
        <p:spPr>
          <a:xfrm>
            <a:off x="677719" y="1956430"/>
            <a:ext cx="0" cy="3985221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1956430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3373017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424585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368072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941651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8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7177634" cy="555336"/>
          </a:xfrm>
        </p:spPr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Защита</a:t>
            </a:r>
            <a:r>
              <a:rPr lang="ru-RU" sz="4200" dirty="0"/>
              <a:t> персональных данных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122B9EF3-AE0A-4214-8FA8-5ECB723D4B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89463" y="1405768"/>
            <a:ext cx="5802282" cy="522363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Сбор и анализ информации о порядке и способах обработки персональных данных (</a:t>
            </a:r>
            <a:r>
              <a:rPr lang="ru-RU" sz="1200" dirty="0" err="1"/>
              <a:t>ПДн</a:t>
            </a:r>
            <a:r>
              <a:rPr lang="ru-RU" sz="1200" dirty="0"/>
              <a:t>) в организации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Определение состава информационных систем, в которых обрабатываются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 err="1"/>
              <a:t>ПДн</a:t>
            </a:r>
            <a:r>
              <a:rPr lang="ru-RU" sz="1200" dirty="0"/>
              <a:t> (</a:t>
            </a:r>
            <a:r>
              <a:rPr lang="ru-RU" sz="1200" dirty="0" err="1"/>
              <a:t>ИСПДн</a:t>
            </a:r>
            <a:r>
              <a:rPr lang="ru-RU" sz="12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Анализ внутренних нормативных и организационно-распорядительных документов (политик, положений, регламентов, инструкций и пр.)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на предмет соответствия требованиям законодательства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Определение актуальных угроз безопасности </a:t>
            </a:r>
            <a:r>
              <a:rPr lang="ru-RU" sz="1200" dirty="0" err="1"/>
              <a:t>ПДн</a:t>
            </a:r>
            <a:r>
              <a:rPr lang="ru-RU" sz="1200" dirty="0"/>
              <a:t>, определение уровня защищенности </a:t>
            </a:r>
            <a:r>
              <a:rPr lang="ru-RU" sz="1200" dirty="0" err="1"/>
              <a:t>ПДн</a:t>
            </a:r>
            <a:r>
              <a:rPr lang="ru-RU" sz="1200" dirty="0"/>
              <a:t> при их обработке в </a:t>
            </a:r>
            <a:r>
              <a:rPr lang="ru-RU" sz="1200" dirty="0" err="1"/>
              <a:t>ИСПДн</a:t>
            </a:r>
            <a:endParaRPr lang="ru-RU" sz="12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Разработка набора мер по обеспечению безопасности </a:t>
            </a:r>
            <a:r>
              <a:rPr lang="ru-RU" sz="1200" dirty="0" err="1"/>
              <a:t>ПДн</a:t>
            </a:r>
            <a:r>
              <a:rPr lang="ru-RU" sz="1200" dirty="0"/>
              <a:t> при их обработке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в </a:t>
            </a:r>
            <a:r>
              <a:rPr lang="ru-RU" sz="1200" dirty="0" err="1"/>
              <a:t>ИСПДн</a:t>
            </a:r>
            <a:r>
              <a:rPr lang="ru-RU" sz="1200" dirty="0"/>
              <a:t> на основании установленных уровней защищенности, с учетом актуальных угроз безопасности </a:t>
            </a:r>
            <a:r>
              <a:rPr lang="ru-RU" sz="1200" dirty="0" err="1"/>
              <a:t>ПДн</a:t>
            </a:r>
            <a:r>
              <a:rPr lang="ru-RU" sz="1200" dirty="0"/>
              <a:t> и используемых информационных технологий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Рекомендации по регламентации необходимых процедур, связанных с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/>
              <a:t>обработкой </a:t>
            </a:r>
            <a:r>
              <a:rPr lang="ru-RU" sz="1200" dirty="0" err="1"/>
              <a:t>ПДн</a:t>
            </a:r>
            <a:endParaRPr lang="ru-RU" sz="1200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Проектирование, построение и ввод в действие или модернизация систем защиты персональных данных (</a:t>
            </a:r>
            <a:r>
              <a:rPr lang="ru-RU" sz="1200" dirty="0" err="1"/>
              <a:t>СЗПДн</a:t>
            </a:r>
            <a:r>
              <a:rPr lang="ru-RU" sz="1200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200" dirty="0"/>
              <a:t>Проведение оценки эффективности принятых мер</a:t>
            </a:r>
          </a:p>
        </p:txBody>
      </p:sp>
      <p:cxnSp>
        <p:nvCxnSpPr>
          <p:cNvPr id="9" name="Прямая соединительная линия 8"/>
          <p:cNvCxnSpPr>
            <a:cxnSpLocks/>
            <a:endCxn id="17" idx="0"/>
          </p:cNvCxnSpPr>
          <p:nvPr/>
        </p:nvCxnSpPr>
        <p:spPr>
          <a:xfrm>
            <a:off x="676698" y="1451597"/>
            <a:ext cx="1021" cy="4892126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1499215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2774227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360535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4240002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081961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72155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projects\Систематика\Презентации\bullet.png">
            <a:extLst>
              <a:ext uri="{FF2B5EF4-FFF2-40B4-BE49-F238E27FC236}">
                <a16:creationId xmlns:a16="http://schemas.microsoft.com/office/drawing/2014/main" xmlns="" id="{52F6AD22-C3C8-4D50-B4BE-2FA22DC6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210492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projects\Систематика\Презентации\bullet.png">
            <a:extLst>
              <a:ext uri="{FF2B5EF4-FFF2-40B4-BE49-F238E27FC236}">
                <a16:creationId xmlns:a16="http://schemas.microsoft.com/office/drawing/2014/main" xmlns="" id="{05EE742D-812A-4BF8-A49C-A168817A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6343723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1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8">
            <a:extLst>
              <a:ext uri="{FF2B5EF4-FFF2-40B4-BE49-F238E27FC236}">
                <a16:creationId xmlns:a16="http://schemas.microsoft.com/office/drawing/2014/main" xmlns="" id="{6F39486A-24B4-42DF-BFB4-74B9C564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9605"/>
            <a:ext cx="5111778" cy="117769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chemeClr val="tx2"/>
                </a:solidFill>
              </a:rPr>
              <a:t>Аудит </a:t>
            </a:r>
            <a:r>
              <a:rPr lang="ru-RU" sz="4200" dirty="0"/>
              <a:t>информационной безопасности</a:t>
            </a:r>
          </a:p>
        </p:txBody>
      </p:sp>
      <p:sp>
        <p:nvSpPr>
          <p:cNvPr id="5" name="Объект 9">
            <a:extLst>
              <a:ext uri="{FF2B5EF4-FFF2-40B4-BE49-F238E27FC236}">
                <a16:creationId xmlns:a16="http://schemas.microsoft.com/office/drawing/2014/main" xmlns="" id="{948209E3-D5D6-43E7-97CD-64965D1A9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575500"/>
            <a:ext cx="5083585" cy="369332"/>
          </a:xfrm>
        </p:spPr>
        <p:txBody>
          <a:bodyPr/>
          <a:lstStyle/>
          <a:p>
            <a:r>
              <a:rPr lang="ru-RU" sz="2400" dirty="0"/>
              <a:t>Для чего нужен аудит?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01525" y="1938995"/>
            <a:ext cx="4702324" cy="3888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ru-RU" sz="1300" dirty="0">
                <a:solidFill>
                  <a:schemeClr val="bg1"/>
                </a:solidFill>
              </a:rPr>
              <a:t>Выделить критичные технологические и бизнес-процессы, произвести оценку степени их соответствия требованиям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по безопасности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ru-RU" sz="1300" dirty="0">
                <a:solidFill>
                  <a:schemeClr val="bg1"/>
                </a:solidFill>
              </a:rPr>
              <a:t>Разработать рекомендации по составу и качеству необходимых организационно-технических мероприятий,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в т.ч. по необходимым изменениям в бизнес-процессах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ru-RU" sz="1300" dirty="0">
                <a:solidFill>
                  <a:schemeClr val="bg1"/>
                </a:solidFill>
              </a:rPr>
              <a:t>Сформировать планы мероприятий по реализации требований законодательства РФ в сфере обработки и защищаемой информации (в т.ч. </a:t>
            </a:r>
            <a:r>
              <a:rPr lang="ru-RU" sz="1300" dirty="0" err="1">
                <a:solidFill>
                  <a:schemeClr val="bg1"/>
                </a:solidFill>
              </a:rPr>
              <a:t>ПДн</a:t>
            </a:r>
            <a:r>
              <a:rPr lang="ru-RU" sz="13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ru-RU" sz="1300" dirty="0">
                <a:solidFill>
                  <a:schemeClr val="bg1"/>
                </a:solidFill>
              </a:rPr>
              <a:t>Разработать рекомендации по приведению процессов автоматизированной обработки защищаемой информации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(в т.ч. </a:t>
            </a:r>
            <a:r>
              <a:rPr lang="ru-RU" sz="1300" dirty="0" err="1">
                <a:solidFill>
                  <a:schemeClr val="bg1"/>
                </a:solidFill>
              </a:rPr>
              <a:t>ПДн</a:t>
            </a:r>
            <a:r>
              <a:rPr lang="ru-RU" sz="1300" dirty="0">
                <a:solidFill>
                  <a:schemeClr val="bg1"/>
                </a:solidFill>
              </a:rPr>
              <a:t>), в соответствие требованиям нормативных и методических документов по защите информации</a:t>
            </a:r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xmlns="" id="{38D4D0BF-86D9-4F16-8613-413A4FE67B47}"/>
              </a:ext>
            </a:extLst>
          </p:cNvPr>
          <p:cNvSpPr txBox="1">
            <a:spLocks/>
          </p:cNvSpPr>
          <p:nvPr/>
        </p:nvSpPr>
        <p:spPr>
          <a:xfrm>
            <a:off x="6686119" y="1204565"/>
            <a:ext cx="5469227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Аудит позволяет:</a:t>
            </a:r>
          </a:p>
        </p:txBody>
      </p:sp>
      <p:sp>
        <p:nvSpPr>
          <p:cNvPr id="14" name="Объект 9">
            <a:extLst>
              <a:ext uri="{FF2B5EF4-FFF2-40B4-BE49-F238E27FC236}">
                <a16:creationId xmlns:a16="http://schemas.microsoft.com/office/drawing/2014/main" xmlns="" id="{38D4D0BF-86D9-4F16-8613-413A4FE67B47}"/>
              </a:ext>
            </a:extLst>
          </p:cNvPr>
          <p:cNvSpPr txBox="1">
            <a:spLocks/>
          </p:cNvSpPr>
          <p:nvPr/>
        </p:nvSpPr>
        <p:spPr>
          <a:xfrm>
            <a:off x="6683441" y="2007331"/>
            <a:ext cx="328298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Объект 9">
            <a:extLst>
              <a:ext uri="{FF2B5EF4-FFF2-40B4-BE49-F238E27FC236}">
                <a16:creationId xmlns:a16="http://schemas.microsoft.com/office/drawing/2014/main" xmlns="" id="{38D4D0BF-86D9-4F16-8613-413A4FE67B47}"/>
              </a:ext>
            </a:extLst>
          </p:cNvPr>
          <p:cNvSpPr txBox="1">
            <a:spLocks/>
          </p:cNvSpPr>
          <p:nvPr/>
        </p:nvSpPr>
        <p:spPr>
          <a:xfrm>
            <a:off x="6683441" y="2980501"/>
            <a:ext cx="328298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Объект 9">
            <a:extLst>
              <a:ext uri="{FF2B5EF4-FFF2-40B4-BE49-F238E27FC236}">
                <a16:creationId xmlns:a16="http://schemas.microsoft.com/office/drawing/2014/main" xmlns="" id="{38D4D0BF-86D9-4F16-8613-413A4FE67B47}"/>
              </a:ext>
            </a:extLst>
          </p:cNvPr>
          <p:cNvSpPr txBox="1">
            <a:spLocks/>
          </p:cNvSpPr>
          <p:nvPr/>
        </p:nvSpPr>
        <p:spPr>
          <a:xfrm>
            <a:off x="6683441" y="3911527"/>
            <a:ext cx="328298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Объект 9">
            <a:extLst>
              <a:ext uri="{FF2B5EF4-FFF2-40B4-BE49-F238E27FC236}">
                <a16:creationId xmlns:a16="http://schemas.microsoft.com/office/drawing/2014/main" xmlns="" id="{38D4D0BF-86D9-4F16-8613-413A4FE67B47}"/>
              </a:ext>
            </a:extLst>
          </p:cNvPr>
          <p:cNvSpPr txBox="1">
            <a:spLocks/>
          </p:cNvSpPr>
          <p:nvPr/>
        </p:nvSpPr>
        <p:spPr>
          <a:xfrm>
            <a:off x="6683441" y="4842553"/>
            <a:ext cx="328298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8" name="Прямая соединительная линия 17"/>
          <p:cNvCxnSpPr>
            <a:cxnSpLocks/>
            <a:stCxn id="19" idx="2"/>
            <a:endCxn id="22" idx="0"/>
          </p:cNvCxnSpPr>
          <p:nvPr/>
        </p:nvCxnSpPr>
        <p:spPr>
          <a:xfrm>
            <a:off x="677719" y="2344908"/>
            <a:ext cx="0" cy="4067804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2192527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3524746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374910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6412712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7">
            <a:extLst>
              <a:ext uri="{FF2B5EF4-FFF2-40B4-BE49-F238E27FC236}">
                <a16:creationId xmlns:a16="http://schemas.microsoft.com/office/drawing/2014/main" xmlns="" id="{8259175D-77CD-46CA-8625-C50AF72FBBC1}"/>
              </a:ext>
            </a:extLst>
          </p:cNvPr>
          <p:cNvSpPr txBox="1">
            <a:spLocks/>
          </p:cNvSpPr>
          <p:nvPr/>
        </p:nvSpPr>
        <p:spPr>
          <a:xfrm>
            <a:off x="966513" y="2078940"/>
            <a:ext cx="4318348" cy="4477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10000"/>
              <a:buFontTx/>
              <a:buBlip>
                <a:blip r:embed="rId5"/>
              </a:buBlip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200" dirty="0"/>
              <a:t>Экспертная оценка организации обработки и защиты информации (в том числе персональных данных), соответствия требованиям законодательства в сфере обработки и защиты информации (в т.ч. </a:t>
            </a:r>
            <a:r>
              <a:rPr lang="ru-RU" sz="1200" dirty="0" err="1"/>
              <a:t>ПДн</a:t>
            </a:r>
            <a:r>
              <a:rPr lang="ru-RU" sz="1200" dirty="0"/>
              <a:t>)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200" dirty="0"/>
              <a:t>Разработка рекомендаций по доработке локальных нормативных актов о порядке обработки и защите информации ограниченного доступа (в т.ч. </a:t>
            </a:r>
            <a:r>
              <a:rPr lang="ru-RU" sz="1200" dirty="0" err="1"/>
              <a:t>ПДн</a:t>
            </a:r>
            <a:r>
              <a:rPr lang="ru-RU" sz="1200" dirty="0"/>
              <a:t>),</a:t>
            </a:r>
            <a:br>
              <a:rPr lang="ru-RU" sz="1200" dirty="0"/>
            </a:br>
            <a:r>
              <a:rPr lang="ru-RU" sz="1200" dirty="0"/>
              <a:t>и реализации необходимых организационных и технических мер защиты информации ограниченного доступа</a:t>
            </a:r>
            <a:br>
              <a:rPr lang="ru-RU" sz="1200" dirty="0"/>
            </a:br>
            <a:r>
              <a:rPr lang="ru-RU" sz="1200" dirty="0"/>
              <a:t>(в т.ч. </a:t>
            </a:r>
            <a:r>
              <a:rPr lang="ru-RU" sz="1200" dirty="0" err="1"/>
              <a:t>ПДн</a:t>
            </a:r>
            <a:r>
              <a:rPr lang="ru-RU" sz="1200" dirty="0"/>
              <a:t>, но не ограничиваясь)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200" dirty="0"/>
              <a:t>Сбор исходных данных, необходимых для проведения технического проектирования системы защиты информации ограниченного доступа (в т.ч. </a:t>
            </a:r>
            <a:r>
              <a:rPr lang="ru-RU" sz="1200" dirty="0" err="1"/>
              <a:t>ПДн</a:t>
            </a:r>
            <a:r>
              <a:rPr lang="ru-RU" sz="1200" dirty="0"/>
              <a:t>, но не ограничиваясь)</a:t>
            </a:r>
          </a:p>
          <a:p>
            <a:pPr marL="0" indent="0">
              <a:lnSpc>
                <a:spcPct val="140000"/>
              </a:lnSpc>
              <a:spcAft>
                <a:spcPts val="2400"/>
              </a:spcAft>
              <a:buNone/>
            </a:pPr>
            <a:r>
              <a:rPr lang="ru-RU" sz="1200" dirty="0"/>
              <a:t>Проведение инструментального анализа защищенности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54859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117CA7F-C121-44BA-9E48-AFD1D967E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143D1007-5F8E-4897-AE1B-D4F033C55C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F6F7D5-32FA-474B-8195-AEF9331C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938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CE34C04-3196-4175-81E5-FE92F420C662}"/>
              </a:ext>
            </a:extLst>
          </p:cNvPr>
          <p:cNvSpPr txBox="1">
            <a:spLocks/>
          </p:cNvSpPr>
          <p:nvPr/>
        </p:nvSpPr>
        <p:spPr>
          <a:xfrm>
            <a:off x="525269" y="3743454"/>
            <a:ext cx="5187374" cy="21200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Информационная безопасность ГИС</a:t>
            </a:r>
          </a:p>
        </p:txBody>
      </p:sp>
    </p:spTree>
    <p:extLst>
      <p:ext uri="{BB962C8B-B14F-4D97-AF65-F5344CB8AC3E}">
        <p14:creationId xmlns:p14="http://schemas.microsoft.com/office/powerpoint/2010/main" val="239679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>
            <a:extLst>
              <a:ext uri="{FF2B5EF4-FFF2-40B4-BE49-F238E27FC236}">
                <a16:creationId xmlns:a16="http://schemas.microsoft.com/office/drawing/2014/main" xmlns="" id="{6F39486A-24B4-42DF-BFB4-74B9C564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26003"/>
            <a:ext cx="7098520" cy="60266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tx2"/>
                </a:solidFill>
              </a:rPr>
              <a:t>Классификация</a:t>
            </a:r>
            <a:r>
              <a:rPr lang="ru-RU" dirty="0"/>
              <a:t> информационной системы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xmlns="" id="{272B8113-11D4-4544-9BB4-B9F706DB3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60399"/>
            <a:ext cx="6167496" cy="405352"/>
          </a:xfrm>
        </p:spPr>
        <p:txBody>
          <a:bodyPr/>
          <a:lstStyle/>
          <a:p>
            <a:r>
              <a:rPr lang="ru-RU" sz="1900" dirty="0"/>
              <a:t>Классификация объектов информатизации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2836" y="2319256"/>
            <a:ext cx="5223164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2400"/>
              </a:spcAft>
            </a:pPr>
            <a:r>
              <a:rPr lang="ru-RU" sz="1300" dirty="0"/>
              <a:t>Классификация государственных информационных систем,</a:t>
            </a:r>
            <a:br>
              <a:rPr lang="ru-RU" sz="1300" dirty="0"/>
            </a:br>
            <a:r>
              <a:rPr lang="ru-RU" sz="1300" dirty="0"/>
              <a:t>в соответствии с положениями Приказа ФСТЭК России № 17</a:t>
            </a:r>
            <a:br>
              <a:rPr lang="ru-RU" sz="1300" dirty="0"/>
            </a:br>
            <a:r>
              <a:rPr lang="ru-RU" sz="1300" dirty="0"/>
              <a:t>от 11.02.2013.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lang="ru-RU" sz="1300" dirty="0"/>
              <a:t>Определение уровня защищенности персональных данных, обрабатываемых в информационных системах персональных данных, в соответствии с положениями ПП №1119 от 01.11.2012.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lang="ru-RU" sz="1300" dirty="0"/>
              <a:t>Определение класса защищённости автоматизированных систем,</a:t>
            </a:r>
            <a:br>
              <a:rPr lang="ru-RU" sz="1300" dirty="0"/>
            </a:br>
            <a:r>
              <a:rPr lang="ru-RU" sz="1300" dirty="0"/>
              <a:t>в соответствии с положениями РД АС от 30.03.1992.</a:t>
            </a:r>
          </a:p>
          <a:p>
            <a:pPr>
              <a:lnSpc>
                <a:spcPct val="140000"/>
              </a:lnSpc>
              <a:spcAft>
                <a:spcPts val="2400"/>
              </a:spcAft>
            </a:pPr>
            <a:r>
              <a:rPr lang="ru-RU" sz="1300" dirty="0"/>
              <a:t>Определение категории значимости объекта критической информационной инфраструктуры, в соответствии с положениями ПП № 127 от 8.02.2018</a:t>
            </a:r>
            <a:r>
              <a:rPr lang="ru-RU" sz="1400" dirty="0"/>
              <a:t>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76698" y="2538340"/>
            <a:ext cx="0" cy="3097689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2446897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3585741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4732897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8" y="5576464"/>
            <a:ext cx="152381" cy="1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1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projects\Систематика\Презентации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75" y="406953"/>
            <a:ext cx="1717456" cy="4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13A2316-93E3-4651-8E01-5A2927B0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68300"/>
            <a:ext cx="8880981" cy="555336"/>
          </a:xfrm>
        </p:spPr>
        <p:txBody>
          <a:bodyPr/>
          <a:lstStyle/>
          <a:p>
            <a:r>
              <a:rPr lang="ru-RU" sz="4200" dirty="0">
                <a:solidFill>
                  <a:srgbClr val="CF0A2C"/>
                </a:solidFill>
              </a:rPr>
              <a:t>Моделирование </a:t>
            </a:r>
            <a:r>
              <a:rPr lang="ru-RU" sz="4200" dirty="0"/>
              <a:t>угроз безопасности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122B9EF3-AE0A-4214-8FA8-5ECB723D4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153940"/>
            <a:ext cx="6766012" cy="843698"/>
          </a:xfrm>
        </p:spPr>
        <p:txBody>
          <a:bodyPr/>
          <a:lstStyle/>
          <a:p>
            <a:r>
              <a:rPr lang="ru-RU" sz="1800" dirty="0"/>
              <a:t>Моделирование</a:t>
            </a:r>
            <a:r>
              <a:rPr lang="ru-RU" sz="1800" dirty="0">
                <a:solidFill>
                  <a:srgbClr val="CF0A2C"/>
                </a:solidFill>
              </a:rPr>
              <a:t> </a:t>
            </a:r>
            <a:r>
              <a:rPr lang="ru-RU" sz="1800" dirty="0"/>
              <a:t>угроз безопасности информации и формирование предположений  о возможностях, которые могут использоваться при создании способов, подготовке и проведении атак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6C3D01-59BE-48B1-85A3-494B892D41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31025" y="2269507"/>
            <a:ext cx="5611090" cy="401581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Определение негативных последствий, которые могут наступить от реализации (возникновения) угроз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Инвентаризация систем и сетей и определение возможных объектов воздействия угроз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Определение источников угроз безопасности информации и оценка возможностей нарушителей по реализации угроз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Оценка способов реализации (возникновения) угроз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Оценка возможности реализации (возникновения) угроз безопасности информации и определение актуальности угроз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Оценка сценариев реализации угроз безопасности информации в системах</a:t>
            </a:r>
            <a:br>
              <a:rPr lang="ru-RU" sz="1200" dirty="0"/>
            </a:br>
            <a:r>
              <a:rPr lang="ru-RU" sz="1200" dirty="0"/>
              <a:t>и сетях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Разработка системы защиты информации в соответствии с актуальными угрозами безопасности информации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/>
              <a:t>Определение класса средств криптографической защиты, применение которых необходимо для обеспечение безопасности обрабатываемых персональных данных, и иной информации ограниченного доступа</a:t>
            </a: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>
            <a:off x="676698" y="2433314"/>
            <a:ext cx="1021" cy="3600000"/>
          </a:xfrm>
          <a:prstGeom prst="line">
            <a:avLst/>
          </a:prstGeom>
          <a:ln>
            <a:solidFill>
              <a:srgbClr val="EDB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2335425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2896935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3464352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3997841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4384788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4942546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5476081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projects\Систематика\Презентации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1" y="6047424"/>
            <a:ext cx="125935" cy="1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137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rgbClr val="6B6C6F"/>
      </a:dk1>
      <a:lt1>
        <a:sysClr val="window" lastClr="FFFFFF"/>
      </a:lt1>
      <a:dk2>
        <a:srgbClr val="CF0A2C"/>
      </a:dk2>
      <a:lt2>
        <a:srgbClr val="E7E6E6"/>
      </a:lt2>
      <a:accent1>
        <a:srgbClr val="A67C0A"/>
      </a:accent1>
      <a:accent2>
        <a:srgbClr val="8608A7"/>
      </a:accent2>
      <a:accent3>
        <a:srgbClr val="AC032E"/>
      </a:accent3>
      <a:accent4>
        <a:srgbClr val="089096"/>
      </a:accent4>
      <a:accent5>
        <a:srgbClr val="3234BF"/>
      </a:accent5>
      <a:accent6>
        <a:srgbClr val="118253"/>
      </a:accent6>
      <a:hlink>
        <a:srgbClr val="FFFFFF"/>
      </a:hlink>
      <a:folHlink>
        <a:srgbClr val="FFFFFF"/>
      </a:folHlink>
    </a:clrScheme>
    <a:fontScheme name="Систематика Консалтинг">
      <a:majorFont>
        <a:latin typeface="PT Sans Narrow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982</Words>
  <Application>Microsoft Office PowerPoint</Application>
  <PresentationFormat>Произвольный</PresentationFormat>
  <Paragraphs>151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PT Sans</vt:lpstr>
      <vt:lpstr>PT Sans Narrow</vt:lpstr>
      <vt:lpstr>Calibri</vt:lpstr>
      <vt:lpstr>Тема Office</vt:lpstr>
      <vt:lpstr>Информационная безопасность</vt:lpstr>
      <vt:lpstr>Услуги в области  информационной безопасности</vt:lpstr>
      <vt:lpstr>Информационная безопасность ГИС</vt:lpstr>
      <vt:lpstr>Защита информации ограниченного доступа</vt:lpstr>
      <vt:lpstr>Защита персональных данных</vt:lpstr>
      <vt:lpstr>Аудит информационной безопасности</vt:lpstr>
      <vt:lpstr>Презентация PowerPoint</vt:lpstr>
      <vt:lpstr>Классификация информационной системы</vt:lpstr>
      <vt:lpstr>Моделирование угроз безопасности</vt:lpstr>
      <vt:lpstr>Проектирование систем защиты</vt:lpstr>
      <vt:lpstr>Разработка документации</vt:lpstr>
      <vt:lpstr>Аттестационные испытания</vt:lpstr>
      <vt:lpstr>Презентация PowerPoint</vt:lpstr>
      <vt:lpstr>О компании «Систематика Консалтинг»</vt:lpstr>
      <vt:lpstr>Лицензии </vt:lpstr>
      <vt:lpstr>Отраслевые компетенции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Погребная Ирина Александровна</dc:creator>
  <cp:lastModifiedBy>Шувалов Евгений Константинович</cp:lastModifiedBy>
  <cp:revision>147</cp:revision>
  <dcterms:created xsi:type="dcterms:W3CDTF">2020-09-21T11:36:40Z</dcterms:created>
  <dcterms:modified xsi:type="dcterms:W3CDTF">2021-08-03T10:17:55Z</dcterms:modified>
</cp:coreProperties>
</file>